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1"/>
  </p:sldMasterIdLst>
  <p:notesMasterIdLst>
    <p:notesMasterId r:id="rId38"/>
  </p:notesMasterIdLst>
  <p:sldIdLst>
    <p:sldId id="256" r:id="rId2"/>
    <p:sldId id="264" r:id="rId3"/>
    <p:sldId id="268" r:id="rId4"/>
    <p:sldId id="285" r:id="rId5"/>
    <p:sldId id="280" r:id="rId6"/>
    <p:sldId id="283" r:id="rId7"/>
    <p:sldId id="281" r:id="rId8"/>
    <p:sldId id="293" r:id="rId9"/>
    <p:sldId id="290" r:id="rId10"/>
    <p:sldId id="291" r:id="rId11"/>
    <p:sldId id="292" r:id="rId12"/>
    <p:sldId id="303" r:id="rId13"/>
    <p:sldId id="304" r:id="rId14"/>
    <p:sldId id="299" r:id="rId15"/>
    <p:sldId id="300" r:id="rId16"/>
    <p:sldId id="302" r:id="rId17"/>
    <p:sldId id="301" r:id="rId18"/>
    <p:sldId id="286" r:id="rId19"/>
    <p:sldId id="260" r:id="rId20"/>
    <p:sldId id="262" r:id="rId21"/>
    <p:sldId id="282" r:id="rId22"/>
    <p:sldId id="287" r:id="rId23"/>
    <p:sldId id="294" r:id="rId24"/>
    <p:sldId id="297" r:id="rId25"/>
    <p:sldId id="298" r:id="rId26"/>
    <p:sldId id="296" r:id="rId27"/>
    <p:sldId id="295" r:id="rId28"/>
    <p:sldId id="288" r:id="rId29"/>
    <p:sldId id="261" r:id="rId30"/>
    <p:sldId id="277" r:id="rId31"/>
    <p:sldId id="284" r:id="rId32"/>
    <p:sldId id="258" r:id="rId33"/>
    <p:sldId id="263" r:id="rId34"/>
    <p:sldId id="289" r:id="rId35"/>
    <p:sldId id="266" r:id="rId36"/>
    <p:sldId id="26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75A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1473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28E32-9DC8-4510-9474-7F7790CF9F9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5987D-301E-4607-9E7A-70A16D67D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5987D-301E-4607-9E7A-70A16D67DA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14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5987D-301E-4607-9E7A-70A16D67DA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1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7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4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3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9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7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5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0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0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4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4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77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7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ildfinder.hackerearth.com/#over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THs2c4R7R4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ssingkids.com/hom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era/cdh-twitter-example" TargetMode="External"/><Relationship Id="rId2" Type="http://schemas.openxmlformats.org/officeDocument/2006/relationships/hyperlink" Target="https://github.com/clouder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Skillspeed/big-data-hadoop-applications-in-social-medi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YTHs2c4R7R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9690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9330" y="3862873"/>
            <a:ext cx="12201330" cy="29951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0" y="4057874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Finder Hackathon</a:t>
            </a:r>
            <a:b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ReUNITE - Data Science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flipV="1">
            <a:off x="-9330" y="6812280"/>
            <a:ext cx="12201330" cy="457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32292" y="6104340"/>
            <a:ext cx="4718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Jayashree Narayanan &amp; Bing Hu</a:t>
            </a:r>
          </a:p>
        </p:txBody>
      </p:sp>
    </p:spTree>
    <p:extLst>
      <p:ext uri="{BB962C8B-B14F-4D97-AF65-F5344CB8AC3E}">
        <p14:creationId xmlns:p14="http://schemas.microsoft.com/office/powerpoint/2010/main" val="10034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95" y="0"/>
            <a:ext cx="10772775" cy="1200209"/>
          </a:xfrm>
        </p:spPr>
        <p:txBody>
          <a:bodyPr/>
          <a:lstStyle/>
          <a:p>
            <a:pPr algn="ctr"/>
            <a:r>
              <a:rPr lang="en-US" dirty="0"/>
              <a:t>Average Missing 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030"/>
            <a:ext cx="12192000" cy="59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477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Average Family Awareness Factors: missing report date – missing from </a:t>
            </a:r>
            <a:r>
              <a:rPr lang="en-US" sz="3200" dirty="0" smtClean="0"/>
              <a:t>date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778"/>
            <a:ext cx="12192000" cy="60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020"/>
            <a:ext cx="12192000" cy="613098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39295" y="0"/>
            <a:ext cx="10772775" cy="1200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Gender for 2017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999"/>
            <a:ext cx="12192000" cy="61404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39295" y="0"/>
            <a:ext cx="10772775" cy="1200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Race for 2017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151"/>
            <a:ext cx="12192000" cy="615660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39295" y="0"/>
            <a:ext cx="10772775" cy="1200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Missing Case Type and Missing City for 2017 Cases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74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12192000" cy="61341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39295" y="0"/>
            <a:ext cx="10772775" cy="1200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Average Missing Age and Case Type for 2017 Cases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45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997"/>
            <a:ext cx="12192000" cy="615000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39295" y="0"/>
            <a:ext cx="10772775" cy="1200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Average Missing Age &amp; Case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860"/>
            <a:ext cx="12192000" cy="613414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39295" y="0"/>
            <a:ext cx="10772775" cy="1200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Average Missing Age and Case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6939" y="1595220"/>
            <a:ext cx="10782300" cy="3352800"/>
          </a:xfrm>
        </p:spPr>
        <p:txBody>
          <a:bodyPr/>
          <a:lstStyle/>
          <a:p>
            <a:r>
              <a:rPr lang="en-US" cap="none" dirty="0" smtClean="0"/>
              <a:t>Prototype Details – ReUNITE Application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860" y="161503"/>
            <a:ext cx="3093559" cy="10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  <a:t>ReUNITE Application Install Instructions</a:t>
            </a: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cap="none" dirty="0" smtClean="0"/>
              <a:t>1. Unzip the ReUNITE.zip file in a local folder.. Example c:\temp</a:t>
            </a:r>
          </a:p>
          <a:p>
            <a:pPr marL="0" indent="0">
              <a:buNone/>
            </a:pPr>
            <a:r>
              <a:rPr lang="en-US" cap="none" dirty="0" smtClean="0"/>
              <a:t>2. Navigate to c:\temp and launch ReUNITE.exe</a:t>
            </a:r>
          </a:p>
          <a:p>
            <a:pPr marL="0" indent="0">
              <a:buNone/>
            </a:pPr>
            <a:endParaRPr lang="en-US" cap="none" dirty="0" smtClean="0"/>
          </a:p>
          <a:p>
            <a:pPr marL="0" indent="0">
              <a:buNone/>
            </a:pP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036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  <a:t>Child Finder Hackathon Objective </a:t>
            </a: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644" y="2021778"/>
            <a:ext cx="10515600" cy="349941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b="1" cap="none" dirty="0" smtClean="0"/>
              <a:t>Input:</a:t>
            </a:r>
            <a:r>
              <a:rPr lang="en-US" cap="none" dirty="0" smtClean="0"/>
              <a:t> images and descriptions of active missing children and Cloudera tools.</a:t>
            </a:r>
          </a:p>
          <a:p>
            <a:pPr algn="just"/>
            <a:r>
              <a:rPr lang="en-US" b="1" cap="none" dirty="0" smtClean="0"/>
              <a:t>Output:</a:t>
            </a:r>
            <a:r>
              <a:rPr lang="en-US" cap="none" dirty="0" smtClean="0"/>
              <a:t> in the best case, any location information of a child and techniques to search for them manually and in a way that can be automated.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02028" y="6261194"/>
            <a:ext cx="36667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595959"/>
                </a:solidFill>
                <a:effectLst/>
                <a:latin typeface="Calibri" panose="020F0502020204030204" pitchFamily="34" charset="0"/>
              </a:rPr>
              <a:t>From &lt;</a:t>
            </a:r>
            <a:r>
              <a:rPr lang="en-US" sz="1200" dirty="0" smtClean="0">
                <a:solidFill>
                  <a:srgbClr val="595959"/>
                </a:solidFill>
                <a:effectLst/>
                <a:latin typeface="Calibri" panose="020F0502020204030204" pitchFamily="34" charset="0"/>
                <a:hlinkClick r:id="rId3"/>
              </a:rPr>
              <a:t>https://childfinder.hackerearth.com/#overview</a:t>
            </a:r>
            <a:r>
              <a:rPr lang="en-US" sz="1200" dirty="0" smtClean="0">
                <a:solidFill>
                  <a:srgbClr val="595959"/>
                </a:solidFill>
                <a:effectLst/>
                <a:latin typeface="Calibri" panose="020F0502020204030204" pitchFamily="34" charset="0"/>
              </a:rPr>
              <a:t>&gt; </a:t>
            </a:r>
            <a:endParaRPr lang="en-US" sz="1200" dirty="0">
              <a:solidFill>
                <a:srgbClr val="595959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21170" y="3986909"/>
            <a:ext cx="3880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Discover techniques that can be utilized by NCMEC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Leverage Cloudera technologies and publicly available resources to locate missing children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Provide a path to scale those processes to help automate, escalate and find previously unknown connections between the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Find ways to speed up the process of to find missing </a:t>
            </a:r>
            <a:r>
              <a:rPr lang="en-US" sz="1400" dirty="0" smtClean="0"/>
              <a:t>children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773764" y="3466410"/>
            <a:ext cx="1801906" cy="1165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Images and descriptions of active missing children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73764" y="4911548"/>
            <a:ext cx="1801906" cy="1228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Cloudera tools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51370" y="3466410"/>
            <a:ext cx="4250562" cy="267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69749" y="3466410"/>
            <a:ext cx="2097742" cy="1165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Any location information of a child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969750" y="4911548"/>
            <a:ext cx="2097741" cy="1048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Any techniques to search for them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2642905" y="3907676"/>
            <a:ext cx="775447" cy="333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2651872" y="5358872"/>
            <a:ext cx="775447" cy="333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7766930" y="4662682"/>
            <a:ext cx="1137822" cy="333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773625" y="4969077"/>
            <a:ext cx="981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Theme:</a:t>
            </a:r>
          </a:p>
          <a:p>
            <a:pPr algn="ctr"/>
            <a:r>
              <a:rPr lang="en-US" sz="1200" dirty="0" smtClean="0"/>
              <a:t>Data Science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913888" y="4228137"/>
            <a:ext cx="700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Theme:</a:t>
            </a:r>
          </a:p>
          <a:p>
            <a:pPr algn="ctr"/>
            <a:r>
              <a:rPr lang="en-US" sz="1200" dirty="0" smtClean="0"/>
              <a:t>Big Data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157089" y="3543852"/>
            <a:ext cx="30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Child Finder Hackathon </a:t>
            </a:r>
            <a:r>
              <a:rPr lang="en-US" dirty="0" smtClean="0">
                <a:solidFill>
                  <a:srgbClr val="002060"/>
                </a:solidFill>
              </a:rPr>
              <a:t>Project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  <a:t>Source Code</a:t>
            </a: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2001666"/>
            <a:ext cx="10363826" cy="3798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none" dirty="0" smtClean="0"/>
              <a:t>Prototype code: https</a:t>
            </a:r>
            <a:r>
              <a:rPr lang="en-US" cap="none" dirty="0"/>
              <a:t>://github.com/jnSWPC/ReUNITE</a:t>
            </a:r>
          </a:p>
        </p:txBody>
      </p:sp>
    </p:spTree>
    <p:extLst>
      <p:ext uri="{BB962C8B-B14F-4D97-AF65-F5344CB8AC3E}">
        <p14:creationId xmlns:p14="http://schemas.microsoft.com/office/powerpoint/2010/main" val="294239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08" y="-16302"/>
            <a:ext cx="10772775" cy="1658198"/>
          </a:xfrm>
        </p:spPr>
        <p:txBody>
          <a:bodyPr/>
          <a:lstStyle/>
          <a:p>
            <a: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  <a:t>ReUNITE Features</a:t>
            </a: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208" y="1308646"/>
            <a:ext cx="10363826" cy="3677727"/>
          </a:xfrm>
        </p:spPr>
        <p:txBody>
          <a:bodyPr/>
          <a:lstStyle/>
          <a:p>
            <a:r>
              <a:rPr lang="en-US" cap="none" dirty="0"/>
              <a:t>Simple click search for missing children by text/ image across multiple social sites like Google, Twitter, Facebook, </a:t>
            </a:r>
            <a:r>
              <a:rPr lang="en-US" cap="none" dirty="0" smtClean="0"/>
              <a:t>Instagram </a:t>
            </a:r>
            <a:r>
              <a:rPr lang="en-US" cap="none" dirty="0"/>
              <a:t>through a consolidated interface.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2100036"/>
            <a:ext cx="8344677" cy="45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0"/>
            <a:ext cx="10772775" cy="1658198"/>
          </a:xfrm>
        </p:spPr>
        <p:txBody>
          <a:bodyPr/>
          <a:lstStyle/>
          <a:p>
            <a:r>
              <a:rPr lang="en-US" dirty="0" smtClean="0"/>
              <a:t>Search Missing Kid by Name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9" y="1260682"/>
            <a:ext cx="10732770" cy="525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4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0"/>
            <a:ext cx="10772775" cy="1658198"/>
          </a:xfrm>
        </p:spPr>
        <p:txBody>
          <a:bodyPr/>
          <a:lstStyle/>
          <a:p>
            <a:r>
              <a:rPr lang="en-US" dirty="0" smtClean="0"/>
              <a:t>Social Media Quick 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7195">
            <a:off x="794735" y="1483003"/>
            <a:ext cx="6086024" cy="3168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527" y="3265985"/>
            <a:ext cx="5890046" cy="3592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75765">
            <a:off x="6410071" y="1226708"/>
            <a:ext cx="5160043" cy="30308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9829" y="2486192"/>
            <a:ext cx="83779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22055" y="6300447"/>
            <a:ext cx="110530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Instagram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99324" y="2077543"/>
            <a:ext cx="10213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85" y="3069982"/>
            <a:ext cx="7656345" cy="36387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5" y="1933952"/>
            <a:ext cx="7656345" cy="10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3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Search by Image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1841882"/>
            <a:ext cx="8368295" cy="47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7224" y="-6575"/>
            <a:ext cx="10772775" cy="1658198"/>
          </a:xfrm>
        </p:spPr>
        <p:txBody>
          <a:bodyPr/>
          <a:lstStyle/>
          <a:p>
            <a:r>
              <a:rPr lang="en-US" dirty="0" smtClean="0"/>
              <a:t>Google Image Match (Manually)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3771" y="1430652"/>
            <a:ext cx="434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1. Copy image URL to clip-board (</a:t>
            </a:r>
            <a:r>
              <a:rPr lang="en-US" dirty="0" err="1" smtClean="0"/>
              <a:t>Ctrl+C</a:t>
            </a:r>
            <a:r>
              <a:rPr lang="en-US" dirty="0" smtClean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5" y="1799984"/>
            <a:ext cx="4109206" cy="2317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8415" y="4376140"/>
            <a:ext cx="385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2. Click camera icon and paste URL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5" y="4745472"/>
            <a:ext cx="5252357" cy="18920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53056" y="1396398"/>
            <a:ext cx="305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3. Click “Search by Image”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056" y="1738072"/>
            <a:ext cx="4953814" cy="26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to Image Search (Google)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57224" y="1859152"/>
            <a:ext cx="10363826" cy="367772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Google image search by using gender, hair color and eye color as search terms.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31" y="2324724"/>
            <a:ext cx="7716417" cy="43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ReUNITE Extension Opportunity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1842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Data banks to leverage for improving success rate of finding missing children(not implemented in ReUNITE)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480" y="2579298"/>
            <a:ext cx="10363826" cy="4278702"/>
          </a:xfrm>
        </p:spPr>
        <p:txBody>
          <a:bodyPr>
            <a:normAutofit fontScale="85000" lnSpcReduction="20000"/>
          </a:bodyPr>
          <a:lstStyle/>
          <a:p>
            <a:pPr marL="403225" lvl="1" indent="-403225">
              <a:buNone/>
            </a:pPr>
            <a:r>
              <a:rPr lang="en-US" b="1" cap="none" dirty="0" smtClean="0"/>
              <a:t>Data Mining (*):</a:t>
            </a:r>
          </a:p>
          <a:p>
            <a:pPr marL="403225" lvl="2" indent="-403225"/>
            <a:endParaRPr lang="en-US" cap="none" dirty="0" smtClean="0"/>
          </a:p>
          <a:p>
            <a:pPr marL="403225" lvl="2" indent="-403225"/>
            <a:r>
              <a:rPr lang="en-US" u="sng" cap="none" dirty="0" smtClean="0"/>
              <a:t>Web Cams</a:t>
            </a:r>
            <a:r>
              <a:rPr lang="en-US" cap="none" dirty="0" smtClean="0"/>
              <a:t>:</a:t>
            </a:r>
          </a:p>
          <a:p>
            <a:pPr marL="403225" lvl="3" indent="-403225"/>
            <a:r>
              <a:rPr lang="en-US" cap="none" dirty="0" smtClean="0"/>
              <a:t>Connect to city traffic web cams/ public camera feeds (airport, subway) and do automated image searches.</a:t>
            </a:r>
          </a:p>
          <a:p>
            <a:pPr marL="403225" lvl="3" indent="-403225"/>
            <a:r>
              <a:rPr lang="en-US" dirty="0" smtClean="0"/>
              <a:t>Image search can be also be done by typing a collection of key words.</a:t>
            </a:r>
            <a:r>
              <a:rPr lang="en-US" cap="none" dirty="0" smtClean="0"/>
              <a:t> </a:t>
            </a:r>
          </a:p>
          <a:p>
            <a:pPr marL="403225" lvl="2" indent="-403225"/>
            <a:endParaRPr lang="en-US" cap="none" dirty="0" smtClean="0"/>
          </a:p>
          <a:p>
            <a:pPr marL="403225" lvl="2" indent="-403225"/>
            <a:r>
              <a:rPr lang="en-US" u="sng" cap="none" dirty="0" smtClean="0"/>
              <a:t>Searching against data banks</a:t>
            </a:r>
          </a:p>
          <a:p>
            <a:pPr marL="403225" lvl="3" indent="-403225"/>
            <a:r>
              <a:rPr lang="en-US" cap="none" dirty="0"/>
              <a:t>C</a:t>
            </a:r>
            <a:r>
              <a:rPr lang="en-US" cap="none" dirty="0" smtClean="0"/>
              <a:t>hild DNA bank</a:t>
            </a:r>
          </a:p>
          <a:p>
            <a:pPr marL="403225" lvl="3" indent="-403225"/>
            <a:r>
              <a:rPr lang="en-US" cap="none" dirty="0" smtClean="0"/>
              <a:t>Doctor office e-Records on immunization records</a:t>
            </a:r>
          </a:p>
          <a:p>
            <a:pPr marL="403225" lvl="3" indent="-403225"/>
            <a:r>
              <a:rPr lang="en-US" cap="none" dirty="0" smtClean="0"/>
              <a:t>Biometrics - retina and iris identification (immigration  services)</a:t>
            </a:r>
          </a:p>
          <a:p>
            <a:pPr marL="403225" lvl="3" indent="-403225"/>
            <a:r>
              <a:rPr lang="en-US" cap="none" dirty="0" smtClean="0"/>
              <a:t>Finger print</a:t>
            </a:r>
          </a:p>
          <a:p>
            <a:pPr marL="403225" lvl="3" indent="-403225"/>
            <a:r>
              <a:rPr lang="en-US" cap="none" dirty="0" smtClean="0"/>
              <a:t>Police records</a:t>
            </a:r>
          </a:p>
          <a:p>
            <a:pPr marL="403225" lvl="2" indent="-403225"/>
            <a:endParaRPr lang="en-US" cap="none" dirty="0" smtClean="0"/>
          </a:p>
          <a:p>
            <a:pPr marL="403225" lvl="2" indent="-403225"/>
            <a:r>
              <a:rPr lang="en-US" u="sng" cap="none" dirty="0" smtClean="0"/>
              <a:t>Automated notification </a:t>
            </a:r>
            <a:r>
              <a:rPr lang="en-US" cap="none" dirty="0" smtClean="0"/>
              <a:t>sent to checkpoints between state borders </a:t>
            </a:r>
          </a:p>
          <a:p>
            <a:pPr marL="403225" lvl="2" indent="-403225"/>
            <a:r>
              <a:rPr lang="en-US" cap="none" dirty="0" smtClean="0"/>
              <a:t>(Refer slide 9 for proposed system design)</a:t>
            </a:r>
          </a:p>
          <a:p>
            <a:pPr marL="403225" lvl="2" indent="-403225"/>
            <a:endParaRPr lang="en-US" cap="none" dirty="0"/>
          </a:p>
          <a:p>
            <a:pPr marL="403225" lvl="2" indent="-403225">
              <a:buNone/>
            </a:pPr>
            <a:r>
              <a:rPr lang="en-US" i="1" cap="none" dirty="0" smtClean="0"/>
              <a:t>*Assumption: </a:t>
            </a:r>
            <a:r>
              <a:rPr lang="en-US" i="1" dirty="0" smtClean="0"/>
              <a:t>NCMEC </a:t>
            </a:r>
            <a:r>
              <a:rPr lang="en-US" i="1" cap="none" dirty="0" smtClean="0"/>
              <a:t>can gain </a:t>
            </a:r>
            <a:r>
              <a:rPr lang="en-US" i="1" cap="none" dirty="0"/>
              <a:t>legal access to the </a:t>
            </a:r>
            <a:r>
              <a:rPr lang="en-US" i="1" cap="none" dirty="0" smtClean="0"/>
              <a:t>data</a:t>
            </a:r>
            <a:endParaRPr lang="en-US" i="1" cap="none" dirty="0"/>
          </a:p>
          <a:p>
            <a:pPr marL="403225" lvl="2" indent="-403225"/>
            <a:endParaRPr lang="en-US" cap="none" dirty="0" smtClean="0"/>
          </a:p>
          <a:p>
            <a:pPr marL="403225" lvl="1" indent="-403225">
              <a:buNone/>
            </a:pP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6605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  <a:t>Our Prototype Focus</a:t>
            </a: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21577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cap="none" dirty="0" smtClean="0"/>
              <a:t>1. </a:t>
            </a:r>
            <a:r>
              <a:rPr lang="en-US" cap="none" dirty="0" smtClean="0">
                <a:solidFill>
                  <a:schemeClr val="accent1">
                    <a:lumMod val="75000"/>
                  </a:schemeClr>
                </a:solidFill>
              </a:rPr>
              <a:t>Sample analytics </a:t>
            </a:r>
            <a:r>
              <a:rPr lang="en-US" cap="none" dirty="0"/>
              <a:t>from the data collected to offer valuable information to detect patterns to investigate cases/ develop preventative actions and raise awareness. </a:t>
            </a:r>
            <a:endParaRPr lang="en-US" cap="none" dirty="0" smtClean="0"/>
          </a:p>
          <a:p>
            <a:pPr marL="0" indent="0" algn="just">
              <a:buNone/>
            </a:pPr>
            <a:endParaRPr lang="en-US" sz="1400" cap="none" dirty="0"/>
          </a:p>
          <a:p>
            <a:pPr marL="0" indent="0" algn="just">
              <a:buNone/>
            </a:pPr>
            <a:r>
              <a:rPr lang="en-US" cap="none" dirty="0" smtClean="0"/>
              <a:t>2. </a:t>
            </a:r>
            <a:r>
              <a:rPr lang="en-US" cap="none" dirty="0" smtClean="0">
                <a:solidFill>
                  <a:schemeClr val="accent1">
                    <a:lumMod val="75000"/>
                  </a:schemeClr>
                </a:solidFill>
              </a:rPr>
              <a:t>Sample application </a:t>
            </a:r>
            <a:r>
              <a:rPr lang="en-US" cap="none" dirty="0" smtClean="0"/>
              <a:t>to demonstrate an Integrated, quick and easy </a:t>
            </a:r>
            <a:r>
              <a:rPr lang="en-US" cap="none" dirty="0"/>
              <a:t>self service search across social media </a:t>
            </a:r>
            <a:r>
              <a:rPr lang="en-US" cap="none" dirty="0" smtClean="0"/>
              <a:t>site  for missing children by text and image. </a:t>
            </a:r>
            <a:endParaRPr lang="en-US" cap="none" dirty="0"/>
          </a:p>
          <a:p>
            <a:pPr algn="just"/>
            <a:endParaRPr lang="en-US" sz="1400" cap="none" dirty="0"/>
          </a:p>
          <a:p>
            <a:pPr algn="just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87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38921" y="4900934"/>
            <a:ext cx="1713243" cy="1460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Child Data</a:t>
            </a:r>
          </a:p>
          <a:p>
            <a:pPr algn="ctr"/>
            <a:r>
              <a:rPr lang="en-US" dirty="0" smtClean="0"/>
              <a:t>(csv File)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20346" y="4700868"/>
            <a:ext cx="1540777" cy="741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Cloudera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Hive</a:t>
            </a:r>
            <a:r>
              <a:rPr lang="en-US" dirty="0" smtClean="0">
                <a:solidFill>
                  <a:srgbClr val="002060"/>
                </a:solidFill>
              </a:rPr>
              <a:t> or </a:t>
            </a:r>
            <a:r>
              <a:rPr lang="en-US" b="1" dirty="0" smtClean="0">
                <a:solidFill>
                  <a:srgbClr val="002060"/>
                </a:solidFill>
              </a:rPr>
              <a:t>Impala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3176" y="2365874"/>
            <a:ext cx="7009042" cy="40903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24309" y="2375964"/>
            <a:ext cx="217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ReUNITE Child Finder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59790" y="4700869"/>
            <a:ext cx="1533719" cy="741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Cloudera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HDFS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904" y="1690688"/>
            <a:ext cx="1712261" cy="309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76100" y="2262448"/>
            <a:ext cx="1676064" cy="1032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Twitter; Facebook; Google+; …..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038922" y="1719543"/>
            <a:ext cx="171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Social Media Public Data Sets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3350" y="3155607"/>
            <a:ext cx="1676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Web Cams; 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Public Traffic Intersection Videos; ……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6796" y="4204026"/>
            <a:ext cx="16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Local News Channels; ……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93637" y="2895040"/>
            <a:ext cx="1461247" cy="922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Cloudera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FLUME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783854" y="3174455"/>
            <a:ext cx="2624274" cy="89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2869463" y="5163200"/>
            <a:ext cx="2486058" cy="87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980857" y="5145605"/>
            <a:ext cx="520227" cy="10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119432" y="5163069"/>
            <a:ext cx="1153062" cy="10000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306640" y="5119682"/>
            <a:ext cx="1480127" cy="12421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Any related locations, persons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59790" y="5630307"/>
            <a:ext cx="1547624" cy="727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Cloudera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Spark</a:t>
            </a:r>
            <a:r>
              <a:rPr lang="en-US" dirty="0" smtClean="0">
                <a:solidFill>
                  <a:srgbClr val="002060"/>
                </a:solidFill>
              </a:rPr>
              <a:t> or </a:t>
            </a:r>
            <a:r>
              <a:rPr lang="en-US" b="1" dirty="0" smtClean="0">
                <a:solidFill>
                  <a:srgbClr val="002060"/>
                </a:solidFill>
              </a:rPr>
              <a:t>Solr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8226413" y="5442526"/>
            <a:ext cx="83574" cy="182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9109853" y="6046328"/>
            <a:ext cx="1153376" cy="9585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085286" y="4972417"/>
            <a:ext cx="888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Fast Search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3777405" y="5634502"/>
            <a:ext cx="1461247" cy="727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Cloudera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Oozie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4406429" y="5250942"/>
            <a:ext cx="56237" cy="373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20627502">
            <a:off x="5283539" y="5662089"/>
            <a:ext cx="2282932" cy="91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05537" y="5720350"/>
            <a:ext cx="153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Automate</a:t>
            </a:r>
          </a:p>
          <a:p>
            <a:pPr algn="ctr"/>
            <a:r>
              <a:rPr lang="en-US" sz="1200" dirty="0" smtClean="0"/>
              <a:t>Shaping Data </a:t>
            </a:r>
          </a:p>
          <a:p>
            <a:pPr algn="ctr"/>
            <a:r>
              <a:rPr lang="en-US" sz="1200" dirty="0" smtClean="0"/>
              <a:t>Process for query files</a:t>
            </a:r>
            <a:endParaRPr lang="en-US" sz="1200" dirty="0"/>
          </a:p>
        </p:txBody>
      </p:sp>
      <p:sp>
        <p:nvSpPr>
          <p:cNvPr id="29" name="Down Arrow 28"/>
          <p:cNvSpPr/>
          <p:nvPr/>
        </p:nvSpPr>
        <p:spPr>
          <a:xfrm>
            <a:off x="7642377" y="3845166"/>
            <a:ext cx="84805" cy="855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080390" y="2895039"/>
            <a:ext cx="1123973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Cloudera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Public Data 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8431965" y="2312997"/>
            <a:ext cx="65631" cy="23878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029723" y="5856285"/>
            <a:ext cx="10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SMART Search</a:t>
            </a:r>
            <a:endParaRPr lang="en-US" sz="1200" dirty="0"/>
          </a:p>
        </p:txBody>
      </p:sp>
      <p:sp>
        <p:nvSpPr>
          <p:cNvPr id="33" name="Right Arrow 32"/>
          <p:cNvSpPr/>
          <p:nvPr/>
        </p:nvSpPr>
        <p:spPr>
          <a:xfrm rot="19993112">
            <a:off x="2703738" y="4390770"/>
            <a:ext cx="2890886" cy="82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98297" y="3583292"/>
            <a:ext cx="1878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Combine with Social Media to get search key words, child images, and other information</a:t>
            </a:r>
            <a:endParaRPr lang="en-US" sz="1200" dirty="0"/>
          </a:p>
        </p:txBody>
      </p:sp>
      <p:sp>
        <p:nvSpPr>
          <p:cNvPr id="36" name="Rectangle 35"/>
          <p:cNvSpPr/>
          <p:nvPr/>
        </p:nvSpPr>
        <p:spPr>
          <a:xfrm>
            <a:off x="8661679" y="1421565"/>
            <a:ext cx="1350540" cy="870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Government Public Process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 rot="6289968">
            <a:off x="8040779" y="3466182"/>
            <a:ext cx="2446395" cy="78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119432" y="4740420"/>
            <a:ext cx="1176482" cy="10847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306640" y="4017134"/>
            <a:ext cx="1480127" cy="8625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Automated notification</a:t>
            </a:r>
            <a:endParaRPr lang="en-US" dirty="0"/>
          </a:p>
        </p:txBody>
      </p:sp>
      <p:sp>
        <p:nvSpPr>
          <p:cNvPr id="37" name="Title 14"/>
          <p:cNvSpPr txBox="1">
            <a:spLocks/>
          </p:cNvSpPr>
          <p:nvPr/>
        </p:nvSpPr>
        <p:spPr>
          <a:xfrm>
            <a:off x="1013992" y="-11566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Additional </a:t>
            </a:r>
            <a:r>
              <a:rPr lang="en-US" dirty="0"/>
              <a:t>Ideas for Optimizing/accelerating search</a:t>
            </a:r>
            <a:br>
              <a:rPr lang="en-US" dirty="0"/>
            </a:br>
            <a:r>
              <a:rPr lang="en-US" sz="4600" dirty="0">
                <a:solidFill>
                  <a:srgbClr val="002060"/>
                </a:solidFill>
              </a:rPr>
              <a:t>(System Design Prototype: Cloudera + Social Media </a:t>
            </a:r>
            <a:r>
              <a:rPr lang="en-US" sz="4600" dirty="0" smtClean="0">
                <a:solidFill>
                  <a:srgbClr val="002060"/>
                </a:solidFill>
              </a:rPr>
              <a:t>Mining)</a:t>
            </a:r>
            <a:endParaRPr lang="en-US" sz="4600" dirty="0"/>
          </a:p>
        </p:txBody>
      </p:sp>
      <p:sp>
        <p:nvSpPr>
          <p:cNvPr id="41" name="Rectangle 40"/>
          <p:cNvSpPr/>
          <p:nvPr/>
        </p:nvSpPr>
        <p:spPr>
          <a:xfrm>
            <a:off x="7240970" y="1421566"/>
            <a:ext cx="1350540" cy="882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Government BIO Data Banks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 rot="2794184">
            <a:off x="6402217" y="4297698"/>
            <a:ext cx="1290633" cy="97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>
            <a:off x="10953366" y="4908262"/>
            <a:ext cx="120580" cy="21874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493637" y="6507615"/>
            <a:ext cx="606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Reference: &lt;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://www.Youtube.Com/watch?V=yths2c4r7r4</a:t>
            </a:r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72069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Suggestions &amp; Ideas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94934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Existing </a:t>
            </a:r>
            <a:r>
              <a:rPr lang="en-US" cap="none" dirty="0"/>
              <a:t>NCMEC </a:t>
            </a:r>
            <a:r>
              <a:rPr lang="en-US" cap="none" dirty="0" smtClean="0"/>
              <a:t>Website Improvement Opportunities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2356533"/>
            <a:ext cx="10363826" cy="3703607"/>
          </a:xfrm>
        </p:spPr>
        <p:txBody>
          <a:bodyPr>
            <a:normAutofit/>
          </a:bodyPr>
          <a:lstStyle/>
          <a:p>
            <a:pPr algn="just"/>
            <a:r>
              <a:rPr lang="en-US" cap="none" dirty="0" smtClean="0"/>
              <a:t>There are a few sites offering limited/ focused search capability across social media sites.. They are disconnected systems resulting in  potential duplication of efforts/ data and may not be widely publicized. Integrating easy self service search across social media site into the NCMEC website </a:t>
            </a:r>
            <a:r>
              <a:rPr lang="en-US" cap="none" dirty="0" smtClean="0">
                <a:hlinkClick r:id="rId2"/>
              </a:rPr>
              <a:t>http://www.Missingkids.Com/home</a:t>
            </a:r>
            <a:r>
              <a:rPr lang="en-US" cap="none" dirty="0" smtClean="0"/>
              <a:t> can make it a “one stop shop” for its user base( parents/ legal guardians/ organization employees) to report, track, publish, trace, and find missing children.  </a:t>
            </a:r>
          </a:p>
          <a:p>
            <a:pPr algn="just"/>
            <a:r>
              <a:rPr lang="en-US" cap="none" dirty="0" smtClean="0"/>
              <a:t>Also integrating with government organization systems/ public data banks to do proactive automated/ scheduled search and setting up alerts when there are potential hits will be beneficial.</a:t>
            </a:r>
          </a:p>
          <a:p>
            <a:pPr algn="just"/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5914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Futuristic ideas to decrease missing children cases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94" y="1992702"/>
            <a:ext cx="10945906" cy="4278702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endParaRPr lang="en-US" cap="none" dirty="0" smtClean="0"/>
          </a:p>
          <a:p>
            <a:pPr lvl="1" algn="just"/>
            <a:r>
              <a:rPr lang="en-US" cap="none" dirty="0" smtClean="0"/>
              <a:t>Implant transmitter subcutaneously into the child's body. This will be  activated based on unique code.. Upon activation the child can be tracked via GPS</a:t>
            </a:r>
          </a:p>
          <a:p>
            <a:pPr lvl="1" algn="just"/>
            <a:endParaRPr lang="en-US" cap="none" dirty="0"/>
          </a:p>
          <a:p>
            <a:pPr lvl="1" algn="just"/>
            <a:r>
              <a:rPr lang="en-US" cap="none" dirty="0" smtClean="0"/>
              <a:t>Human safe data dots applied behind child’s ear/ nail.. This will contain identification details of child. Can be seen viewed via ultraviolet light</a:t>
            </a:r>
          </a:p>
          <a:p>
            <a:pPr lvl="1" algn="just"/>
            <a:endParaRPr lang="en-US" cap="none" dirty="0"/>
          </a:p>
          <a:p>
            <a:pPr lvl="1" algn="just"/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0190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			References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410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" y="2354542"/>
            <a:ext cx="11443447" cy="4351338"/>
          </a:xfrm>
          <a:prstGeom prst="rect">
            <a:avLst/>
          </a:prstGeom>
        </p:spPr>
        <p:txBody>
          <a:bodyPr/>
          <a:lstStyle/>
          <a:p>
            <a:r>
              <a:rPr lang="en-US" cap="none" dirty="0" err="1" smtClean="0">
                <a:hlinkClick r:id="rId2"/>
              </a:rPr>
              <a:t>Cloudera</a:t>
            </a:r>
            <a:r>
              <a:rPr lang="en-US" cap="none" dirty="0" smtClean="0"/>
              <a:t>/</a:t>
            </a:r>
            <a:r>
              <a:rPr lang="en-US" cap="none" dirty="0" err="1" smtClean="0">
                <a:hlinkClick r:id="rId3"/>
              </a:rPr>
              <a:t>cdh</a:t>
            </a:r>
            <a:r>
              <a:rPr lang="en-US" cap="none" dirty="0" smtClean="0">
                <a:hlinkClick r:id="rId3"/>
              </a:rPr>
              <a:t>-twitter-example</a:t>
            </a:r>
            <a:endParaRPr lang="en-US" cap="none" dirty="0" smtClean="0"/>
          </a:p>
          <a:p>
            <a:pPr marL="0" indent="0">
              <a:buNone/>
            </a:pPr>
            <a:r>
              <a:rPr lang="en-US" cap="none" dirty="0" smtClean="0"/>
              <a:t> </a:t>
            </a:r>
            <a:r>
              <a:rPr lang="en-US" sz="1800" cap="none" dirty="0" smtClean="0"/>
              <a:t>From &lt;</a:t>
            </a:r>
            <a:r>
              <a:rPr lang="en-US" sz="1800" cap="none" dirty="0" smtClean="0">
                <a:hlinkClick r:id="rId3"/>
              </a:rPr>
              <a:t>https://github.Com/cloudera/cdh-twitter-example</a:t>
            </a:r>
            <a:r>
              <a:rPr lang="en-US" sz="1800" cap="none" dirty="0" smtClean="0"/>
              <a:t>&gt; </a:t>
            </a:r>
          </a:p>
          <a:p>
            <a:pPr marL="0" indent="0">
              <a:buNone/>
            </a:pPr>
            <a:endParaRPr lang="en-US" cap="none" dirty="0" smtClean="0"/>
          </a:p>
          <a:p>
            <a:r>
              <a:rPr lang="en-US" cap="none" dirty="0" smtClean="0"/>
              <a:t>Big data &amp; hadoop applications in social media</a:t>
            </a:r>
          </a:p>
          <a:p>
            <a:pPr marL="0" indent="0">
              <a:buNone/>
            </a:pPr>
            <a:r>
              <a:rPr lang="en-US" cap="none" dirty="0" smtClean="0"/>
              <a:t>  </a:t>
            </a:r>
            <a:r>
              <a:rPr lang="en-US" sz="1800" cap="none" dirty="0" smtClean="0"/>
              <a:t>From &lt;</a:t>
            </a:r>
            <a:r>
              <a:rPr lang="en-US" sz="1800" cap="none" dirty="0" smtClean="0">
                <a:hlinkClick r:id="rId4"/>
              </a:rPr>
              <a:t>https://www.Slideshare.Net/skillspeed/big-data-hadoop-applications-in-social-media</a:t>
            </a:r>
            <a:r>
              <a:rPr lang="en-US" sz="1800" cap="none" dirty="0" smtClean="0"/>
              <a:t>&gt;</a:t>
            </a:r>
            <a:r>
              <a:rPr lang="en-US" cap="none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605117" y="499532"/>
            <a:ext cx="10772775" cy="175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Literature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931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cap="none" dirty="0" smtClean="0"/>
              <a:t>Big data, hadoop, and social media in action</a:t>
            </a:r>
          </a:p>
          <a:p>
            <a:pPr marL="0" indent="0">
              <a:buNone/>
            </a:pPr>
            <a:r>
              <a:rPr lang="en-US" cap="none" dirty="0" smtClean="0"/>
              <a:t> </a:t>
            </a:r>
            <a:r>
              <a:rPr lang="en-US" sz="1800" cap="none" dirty="0" smtClean="0"/>
              <a:t>From &lt;</a:t>
            </a:r>
            <a:r>
              <a:rPr lang="en-US" sz="1800" cap="none" dirty="0" smtClean="0">
                <a:hlinkClick r:id="rId2"/>
              </a:rPr>
              <a:t>https://www.Youtube.Com/watch?V=yths2c4r7r4</a:t>
            </a:r>
            <a:r>
              <a:rPr lang="en-US" sz="1800" cap="none" dirty="0" smtClean="0"/>
              <a:t>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24" y="2411058"/>
            <a:ext cx="5694705" cy="425366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23014"/>
            <a:ext cx="10772775" cy="1759573"/>
          </a:xfrm>
        </p:spPr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9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Prototype Details </a:t>
            </a:r>
            <a:br>
              <a:rPr lang="en-US" cap="none" dirty="0" smtClean="0"/>
            </a:br>
            <a:r>
              <a:rPr lang="en-US" cap="none" dirty="0" smtClean="0"/>
              <a:t>– </a:t>
            </a:r>
            <a:r>
              <a:rPr lang="en-US" dirty="0"/>
              <a:t>Sample </a:t>
            </a:r>
            <a:r>
              <a:rPr lang="en-US" dirty="0" smtClean="0"/>
              <a:t>Analytics 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153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  <a:t>Analytics Prototype Approach</a:t>
            </a:r>
            <a:endParaRPr lang="en-US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83618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cap="none" dirty="0" smtClean="0"/>
          </a:p>
          <a:p>
            <a:pPr marL="0" indent="0">
              <a:buNone/>
            </a:pPr>
            <a:r>
              <a:rPr lang="en-US" cap="none" dirty="0" smtClean="0"/>
              <a:t>1.   Sample interactive analytics report integrated into prototype application:</a:t>
            </a:r>
          </a:p>
          <a:p>
            <a:pPr marL="457200" lvl="1" indent="-454025"/>
            <a:r>
              <a:rPr lang="en-US" cap="none" dirty="0" smtClean="0"/>
              <a:t>To illustrate that having customized analytical reports </a:t>
            </a:r>
            <a:r>
              <a:rPr lang="en-US" cap="none" dirty="0"/>
              <a:t>integrated </a:t>
            </a:r>
            <a:r>
              <a:rPr lang="en-US" cap="none" dirty="0" smtClean="0"/>
              <a:t> into the data gathering application allows users to slice</a:t>
            </a:r>
            <a:r>
              <a:rPr lang="en-US" cap="none" dirty="0" smtClean="0"/>
              <a:t>/ dice </a:t>
            </a:r>
            <a:r>
              <a:rPr lang="en-US" cap="none" dirty="0" smtClean="0"/>
              <a:t>data based on different constraints.</a:t>
            </a:r>
          </a:p>
          <a:p>
            <a:pPr marL="457200" indent="-457200">
              <a:buAutoNum type="arabicPeriod"/>
            </a:pPr>
            <a:endParaRPr lang="en-US" cap="none" dirty="0" smtClean="0"/>
          </a:p>
          <a:p>
            <a:endParaRPr lang="en-US" sz="1400" cap="none" dirty="0"/>
          </a:p>
          <a:p>
            <a:pPr marL="0" indent="0">
              <a:buNone/>
            </a:pPr>
            <a:r>
              <a:rPr lang="en-US" dirty="0" smtClean="0"/>
              <a:t>2.   Cloudera </a:t>
            </a:r>
            <a:r>
              <a:rPr lang="en-US" dirty="0"/>
              <a:t>Hive data analysis :</a:t>
            </a:r>
          </a:p>
          <a:p>
            <a:pPr marL="457200" lvl="1" indent="-454025"/>
            <a:r>
              <a:rPr lang="en-US" dirty="0"/>
              <a:t>Leverage the powerful data analysis capability of the tool to parse/ process data to generate useful indicators for missing children.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808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742" y="499533"/>
            <a:ext cx="10772775" cy="1658198"/>
          </a:xfrm>
        </p:spPr>
        <p:txBody>
          <a:bodyPr/>
          <a:lstStyle/>
          <a:p>
            <a: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  <a:t>Analytics Prototype </a:t>
            </a:r>
            <a:b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cap="none" dirty="0" smtClean="0"/>
              <a:t>– Sample interactive report prototype</a:t>
            </a:r>
            <a:endParaRPr lang="en-US" sz="3600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9" y="2086126"/>
            <a:ext cx="8977872" cy="44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  <a:t>Analytics Prototype </a:t>
            </a:r>
            <a:br>
              <a:rPr lang="en-US" cap="none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600" cap="none" dirty="0" smtClean="0">
                <a:solidFill>
                  <a:schemeClr val="accent1">
                    <a:lumMod val="75000"/>
                  </a:schemeClr>
                </a:solidFill>
              </a:rPr>
              <a:t>-- </a:t>
            </a:r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Cloudera </a:t>
            </a:r>
            <a:r>
              <a:rPr lang="en-US" sz="3600" cap="none" dirty="0" smtClean="0">
                <a:solidFill>
                  <a:schemeClr val="accent1">
                    <a:lumMod val="75000"/>
                  </a:schemeClr>
                </a:solidFill>
              </a:rPr>
              <a:t>HIVE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sz="3600" cap="none" dirty="0" smtClean="0">
                <a:solidFill>
                  <a:schemeClr val="accent1">
                    <a:lumMod val="75000"/>
                  </a:schemeClr>
                </a:solidFill>
              </a:rPr>
              <a:t>ata </a:t>
            </a:r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3600" cap="none" dirty="0" smtClean="0">
                <a:solidFill>
                  <a:schemeClr val="accent1">
                    <a:lumMod val="75000"/>
                  </a:schemeClr>
                </a:solidFill>
              </a:rPr>
              <a:t>nalysis </a:t>
            </a:r>
            <a:endParaRPr lang="en-US" sz="3600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7442" y="2083932"/>
            <a:ext cx="1713243" cy="741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Child Data</a:t>
            </a:r>
          </a:p>
          <a:p>
            <a:pPr algn="ctr"/>
            <a:r>
              <a:rPr lang="en-US" dirty="0" smtClean="0"/>
              <a:t>(csv File)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1580" y="2087725"/>
            <a:ext cx="1540777" cy="741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Cloudera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HIVE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651015" y="2382526"/>
            <a:ext cx="1210235" cy="24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828191" y="2337530"/>
            <a:ext cx="1210235" cy="24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23251" y="2087725"/>
            <a:ext cx="3452935" cy="741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 Related Factors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52666"/>
              </p:ext>
            </p:extLst>
          </p:nvPr>
        </p:nvGraphicFramePr>
        <p:xfrm>
          <a:off x="767442" y="3050385"/>
          <a:ext cx="9808744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5"/>
                <a:gridCol w="63458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Analysis Case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 missing kids total amount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Wingdings" panose="05000000000000000000" pitchFamily="2" charset="2"/>
                        </a:rPr>
                        <a:t>City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 10 missing-kids cities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Missing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Missing 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Family awareness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Family Awareness Factors: missing report date – missing from 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Gender for 2017 Cases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Race for 2017 Cases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Missing Case Type and Missing City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Missing Case Type and Missing City for 2017 cases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Average Missing Age and Case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Average Missing Age and Case Type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smtClean="0"/>
                        <a:t>for 2017 cases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21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missing kids total amount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731"/>
            <a:ext cx="12192000" cy="413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2" y="0"/>
            <a:ext cx="10772775" cy="1192306"/>
          </a:xfrm>
        </p:spPr>
        <p:txBody>
          <a:bodyPr/>
          <a:lstStyle/>
          <a:p>
            <a:pPr algn="ctr"/>
            <a:r>
              <a:rPr lang="en-US" dirty="0"/>
              <a:t>Top 10 missing-kids </a:t>
            </a:r>
            <a:r>
              <a:rPr lang="en-US" dirty="0" smtClean="0"/>
              <a:t>cities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172"/>
            <a:ext cx="12192000" cy="5975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8211" y="4291046"/>
            <a:ext cx="29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Potential cities to host </a:t>
            </a:r>
          </a:p>
          <a:p>
            <a:pPr algn="ctr"/>
            <a:r>
              <a:rPr lang="en-US" dirty="0" smtClean="0"/>
              <a:t>future Child Finder 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791</TotalTime>
  <Words>991</Words>
  <Application>Microsoft Office PowerPoint</Application>
  <PresentationFormat>Widescreen</PresentationFormat>
  <Paragraphs>162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Metropolitan</vt:lpstr>
      <vt:lpstr>PowerPoint Presentation</vt:lpstr>
      <vt:lpstr>Child Finder Hackathon Objective </vt:lpstr>
      <vt:lpstr>Our Prototype Focus</vt:lpstr>
      <vt:lpstr>Prototype Details  – Sample Analytics </vt:lpstr>
      <vt:lpstr>Analytics Prototype Approach</vt:lpstr>
      <vt:lpstr>Analytics Prototype  – Sample interactive report prototype</vt:lpstr>
      <vt:lpstr>Analytics Prototype  -- Cloudera HIVE Data Analysis </vt:lpstr>
      <vt:lpstr>State missing kids total amount</vt:lpstr>
      <vt:lpstr>Top 10 missing-kids cities</vt:lpstr>
      <vt:lpstr>Average Missing Age</vt:lpstr>
      <vt:lpstr>Average Family Awareness Factors: missing report date – missing from 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 Details – ReUNITE Application</vt:lpstr>
      <vt:lpstr>ReUNITE Application Install Instructions</vt:lpstr>
      <vt:lpstr>Source Code</vt:lpstr>
      <vt:lpstr>ReUNITE Features</vt:lpstr>
      <vt:lpstr>Search Missing Kid by Name</vt:lpstr>
      <vt:lpstr>Social Media Quick Search</vt:lpstr>
      <vt:lpstr>Google Search</vt:lpstr>
      <vt:lpstr>Google Search by Image</vt:lpstr>
      <vt:lpstr>Google Image Match (Manually)</vt:lpstr>
      <vt:lpstr>Text to Image Search (Google)</vt:lpstr>
      <vt:lpstr>ReUNITE Extension Opportunity</vt:lpstr>
      <vt:lpstr>Data banks to leverage for improving success rate of finding missing children(not implemented in ReUNITE)</vt:lpstr>
      <vt:lpstr>PowerPoint Presentation</vt:lpstr>
      <vt:lpstr>Suggestions &amp; Ideas</vt:lpstr>
      <vt:lpstr>Existing NCMEC Website Improvement Opportunities</vt:lpstr>
      <vt:lpstr>Futuristic ideas to decrease missing children cases</vt:lpstr>
      <vt:lpstr>   References</vt:lpstr>
      <vt:lpstr>PowerPoint Presentation</vt:lpstr>
      <vt:lpstr>Literature Review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ReUNITE</dc:title>
  <dc:creator>Narayanan, Jayashree</dc:creator>
  <cp:keywords>CTPClassification=CTP_NWR:VisualMarkings=</cp:keywords>
  <cp:lastModifiedBy>Narayanan, Jayashree</cp:lastModifiedBy>
  <cp:revision>184</cp:revision>
  <dcterms:created xsi:type="dcterms:W3CDTF">2017-03-31T00:12:01Z</dcterms:created>
  <dcterms:modified xsi:type="dcterms:W3CDTF">2017-04-06T19:21:49Z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32470281-4f66-4798-820a-508e934e577e</vt:lpwstr>
  </property>
  <property fmtid="{D5CDD505-2E9C-101B-9397-08002B2CF9AE}" pid="3" name="CTP_TimeStamp">
    <vt:lpwstr>2017-04-06 12:13:10Z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CTP_NWR</vt:lpwstr>
  </property>
</Properties>
</file>